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62" r:id="rId3"/>
    <p:sldId id="263" r:id="rId4"/>
    <p:sldId id="264" r:id="rId5"/>
  </p:sldIdLst>
  <p:sldSz cx="12192000" cy="6858000"/>
  <p:notesSz cx="9928225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66"/>
    <a:srgbClr val="FF6600"/>
    <a:srgbClr val="008000"/>
    <a:srgbClr val="FF0066"/>
    <a:srgbClr val="9900FF"/>
    <a:srgbClr val="FFFF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05143418375385"/>
          <c:y val="1.3335746720061064E-2"/>
          <c:w val="0.77851239669421468"/>
          <c:h val="0.647431305258683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ŚREDNI WYNIK W SZKOLE </c:v>
                </c:pt>
              </c:strCache>
            </c:strRef>
          </c:tx>
          <c:spPr>
            <a:gradFill>
              <a:gsLst>
                <a:gs pos="20000">
                  <a:srgbClr val="FFC000"/>
                </a:gs>
                <a:gs pos="80000">
                  <a:srgbClr val="92D050"/>
                </a:gs>
              </a:gsLst>
              <a:lin ang="5400000" scaled="1"/>
            </a:gradFill>
            <a:ln w="26688">
              <a:noFill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MSP-1
60%</c:v>
                </c:pt>
                <c:pt idx="1">
                  <c:v>MSP-2
55%</c:v>
                </c:pt>
                <c:pt idx="2">
                  <c:v>MSP-3
62%</c:v>
                </c:pt>
                <c:pt idx="3">
                  <c:v>MSP-4
53%</c:v>
                </c:pt>
                <c:pt idx="4">
                  <c:v>MSP-6
52%</c:v>
                </c:pt>
                <c:pt idx="5">
                  <c:v>MSP-7
62%</c:v>
                </c:pt>
                <c:pt idx="6">
                  <c:v>MSP-9
64%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0.6</c:v>
                </c:pt>
                <c:pt idx="1">
                  <c:v>0.55000000000000004</c:v>
                </c:pt>
                <c:pt idx="2">
                  <c:v>0.62</c:v>
                </c:pt>
                <c:pt idx="3">
                  <c:v>0.53</c:v>
                </c:pt>
                <c:pt idx="4">
                  <c:v>0.52</c:v>
                </c:pt>
                <c:pt idx="5">
                  <c:v>0.62</c:v>
                </c:pt>
                <c:pt idx="6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23640"/>
        <c:axId val="1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ŚREDNI WYNIK W MIEŚCIE 59%</c:v>
                </c:pt>
              </c:strCache>
            </c:strRef>
          </c:tx>
          <c:spPr>
            <a:ln w="26688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60%</c:v>
                </c:pt>
                <c:pt idx="1">
                  <c:v>MSP-2
55%</c:v>
                </c:pt>
                <c:pt idx="2">
                  <c:v>MSP-3
62%</c:v>
                </c:pt>
                <c:pt idx="3">
                  <c:v>MSP-4
53%</c:v>
                </c:pt>
                <c:pt idx="4">
                  <c:v>MSP-6
52%</c:v>
                </c:pt>
                <c:pt idx="5">
                  <c:v>MSP-7
62%</c:v>
                </c:pt>
                <c:pt idx="6">
                  <c:v>MSP-9
64%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0.59</c:v>
                </c:pt>
                <c:pt idx="1">
                  <c:v>0.59</c:v>
                </c:pt>
                <c:pt idx="2">
                  <c:v>0.59</c:v>
                </c:pt>
                <c:pt idx="3">
                  <c:v>0.59</c:v>
                </c:pt>
                <c:pt idx="4">
                  <c:v>0.59</c:v>
                </c:pt>
                <c:pt idx="5">
                  <c:v>0.59</c:v>
                </c:pt>
                <c:pt idx="6">
                  <c:v>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A4-498D-B3BA-A1EB5290221D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ŚREDNI WYNIK W POWIECIE 60%</c:v>
                </c:pt>
              </c:strCache>
            </c:strRef>
          </c:tx>
          <c:spPr>
            <a:ln w="26688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60%</c:v>
                </c:pt>
                <c:pt idx="1">
                  <c:v>MSP-2
55%</c:v>
                </c:pt>
                <c:pt idx="2">
                  <c:v>MSP-3
62%</c:v>
                </c:pt>
                <c:pt idx="3">
                  <c:v>MSP-4
53%</c:v>
                </c:pt>
                <c:pt idx="4">
                  <c:v>MSP-6
52%</c:v>
                </c:pt>
                <c:pt idx="5">
                  <c:v>MSP-7
62%</c:v>
                </c:pt>
                <c:pt idx="6">
                  <c:v>MSP-9
64%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0.6</c:v>
                </c:pt>
                <c:pt idx="1">
                  <c:v>0.6</c:v>
                </c:pt>
                <c:pt idx="2">
                  <c:v>0.6</c:v>
                </c:pt>
                <c:pt idx="3">
                  <c:v>0.6</c:v>
                </c:pt>
                <c:pt idx="4">
                  <c:v>0.6</c:v>
                </c:pt>
                <c:pt idx="5">
                  <c:v>0.6</c:v>
                </c:pt>
                <c:pt idx="6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A4-498D-B3BA-A1EB5290221D}"/>
            </c:ext>
          </c:extLst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ŚREDNI WYNIK W WOJEWÓDZTWIE 61%</c:v>
                </c:pt>
              </c:strCache>
            </c:strRef>
          </c:tx>
          <c:spPr>
            <a:ln w="26688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60%</c:v>
                </c:pt>
                <c:pt idx="1">
                  <c:v>MSP-2
55%</c:v>
                </c:pt>
                <c:pt idx="2">
                  <c:v>MSP-3
62%</c:v>
                </c:pt>
                <c:pt idx="3">
                  <c:v>MSP-4
53%</c:v>
                </c:pt>
                <c:pt idx="4">
                  <c:v>MSP-6
52%</c:v>
                </c:pt>
                <c:pt idx="5">
                  <c:v>MSP-7
62%</c:v>
                </c:pt>
                <c:pt idx="6">
                  <c:v>MSP-9
64%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0.61</c:v>
                </c:pt>
                <c:pt idx="1">
                  <c:v>0.61</c:v>
                </c:pt>
                <c:pt idx="2">
                  <c:v>0.61</c:v>
                </c:pt>
                <c:pt idx="3">
                  <c:v>0.61</c:v>
                </c:pt>
                <c:pt idx="4">
                  <c:v>0.61</c:v>
                </c:pt>
                <c:pt idx="5">
                  <c:v>0.61</c:v>
                </c:pt>
                <c:pt idx="6">
                  <c:v>0.61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A4-498D-B3BA-A1EB5290221D}"/>
            </c:ext>
          </c:extLst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ŚREDNI WYNIK W KRAJU 60%</c:v>
                </c:pt>
              </c:strCache>
            </c:strRef>
          </c:tx>
          <c:spPr>
            <a:ln w="26688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60%</c:v>
                </c:pt>
                <c:pt idx="1">
                  <c:v>MSP-2
55%</c:v>
                </c:pt>
                <c:pt idx="2">
                  <c:v>MSP-3
62%</c:v>
                </c:pt>
                <c:pt idx="3">
                  <c:v>MSP-4
53%</c:v>
                </c:pt>
                <c:pt idx="4">
                  <c:v>MSP-6
52%</c:v>
                </c:pt>
                <c:pt idx="5">
                  <c:v>MSP-7
62%</c:v>
                </c:pt>
                <c:pt idx="6">
                  <c:v>MSP-9
64%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  <c:pt idx="0">
                  <c:v>0.6</c:v>
                </c:pt>
                <c:pt idx="1">
                  <c:v>0.6</c:v>
                </c:pt>
                <c:pt idx="2">
                  <c:v>0.6</c:v>
                </c:pt>
                <c:pt idx="3">
                  <c:v>0.6</c:v>
                </c:pt>
                <c:pt idx="4">
                  <c:v>0.6</c:v>
                </c:pt>
                <c:pt idx="5">
                  <c:v>0.6</c:v>
                </c:pt>
                <c:pt idx="6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273236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7323640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0"/>
        <c:lblAlgn val="ctr"/>
        <c:lblOffset val="100"/>
        <c:noMultiLvlLbl val="0"/>
      </c:catAx>
      <c:valAx>
        <c:axId val="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28642757797544388"/>
          <c:y val="0.7792152780232221"/>
          <c:w val="0.3758767705500648"/>
          <c:h val="0.20038160960217055"/>
        </c:manualLayout>
      </c:layout>
      <c:overlay val="0"/>
      <c:spPr>
        <a:noFill/>
        <a:ln w="3336">
          <a:solidFill>
            <a:schemeClr val="tx1"/>
          </a:solidFill>
          <a:prstDash val="solid"/>
        </a:ln>
      </c:spPr>
      <c:txPr>
        <a:bodyPr/>
        <a:lstStyle/>
        <a:p>
          <a:pPr>
            <a:defRPr sz="97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05143418375385"/>
          <c:y val="1.3335746720061064E-2"/>
          <c:w val="0.77851239669421468"/>
          <c:h val="0.647431305258683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ŚREDNI WYNIK W SZKOLE </c:v>
                </c:pt>
              </c:strCache>
            </c:strRef>
          </c:tx>
          <c:spPr>
            <a:gradFill>
              <a:gsLst>
                <a:gs pos="20000">
                  <a:srgbClr val="FFC000"/>
                </a:gs>
                <a:gs pos="80000">
                  <a:srgbClr val="92D050"/>
                </a:gs>
              </a:gsLst>
              <a:lin ang="5400000" scaled="1"/>
            </a:gradFill>
            <a:ln w="26688">
              <a:noFill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MSP-1
43%</c:v>
                </c:pt>
                <c:pt idx="1">
                  <c:v>MSP-2
43%</c:v>
                </c:pt>
                <c:pt idx="2">
                  <c:v>MSP-3
51%</c:v>
                </c:pt>
                <c:pt idx="3">
                  <c:v>MSP-4
30%</c:v>
                </c:pt>
                <c:pt idx="4">
                  <c:v>MSP-6
37%</c:v>
                </c:pt>
                <c:pt idx="5">
                  <c:v>MSP-7
47%</c:v>
                </c:pt>
                <c:pt idx="6">
                  <c:v>MSP-9
62%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0.43</c:v>
                </c:pt>
                <c:pt idx="1">
                  <c:v>0.43</c:v>
                </c:pt>
                <c:pt idx="2">
                  <c:v>0.51</c:v>
                </c:pt>
                <c:pt idx="3">
                  <c:v>0.3</c:v>
                </c:pt>
                <c:pt idx="4">
                  <c:v>0.37</c:v>
                </c:pt>
                <c:pt idx="5">
                  <c:v>0.47</c:v>
                </c:pt>
                <c:pt idx="6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23640"/>
        <c:axId val="1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ŚREDNI WYNIK W MIEŚCIE 45%</c:v>
                </c:pt>
              </c:strCache>
            </c:strRef>
          </c:tx>
          <c:spPr>
            <a:ln w="26688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43%</c:v>
                </c:pt>
                <c:pt idx="1">
                  <c:v>MSP-2
43%</c:v>
                </c:pt>
                <c:pt idx="2">
                  <c:v>MSP-3
51%</c:v>
                </c:pt>
                <c:pt idx="3">
                  <c:v>MSP-4
30%</c:v>
                </c:pt>
                <c:pt idx="4">
                  <c:v>MSP-6
37%</c:v>
                </c:pt>
                <c:pt idx="5">
                  <c:v>MSP-7
47%</c:v>
                </c:pt>
                <c:pt idx="6">
                  <c:v>MSP-9
62%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0.45</c:v>
                </c:pt>
                <c:pt idx="1">
                  <c:v>0.45</c:v>
                </c:pt>
                <c:pt idx="2">
                  <c:v>0.45</c:v>
                </c:pt>
                <c:pt idx="3">
                  <c:v>0.45</c:v>
                </c:pt>
                <c:pt idx="4">
                  <c:v>0.45</c:v>
                </c:pt>
                <c:pt idx="5">
                  <c:v>0.45</c:v>
                </c:pt>
                <c:pt idx="6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A4-498D-B3BA-A1EB5290221D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ŚREDNI WYNIK W POWIECIE 44%</c:v>
                </c:pt>
              </c:strCache>
            </c:strRef>
          </c:tx>
          <c:spPr>
            <a:ln w="26688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43%</c:v>
                </c:pt>
                <c:pt idx="1">
                  <c:v>MSP-2
43%</c:v>
                </c:pt>
                <c:pt idx="2">
                  <c:v>MSP-3
51%</c:v>
                </c:pt>
                <c:pt idx="3">
                  <c:v>MSP-4
30%</c:v>
                </c:pt>
                <c:pt idx="4">
                  <c:v>MSP-6
37%</c:v>
                </c:pt>
                <c:pt idx="5">
                  <c:v>MSP-7
47%</c:v>
                </c:pt>
                <c:pt idx="6">
                  <c:v>MSP-9
62%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0.44</c:v>
                </c:pt>
                <c:pt idx="1">
                  <c:v>0.44</c:v>
                </c:pt>
                <c:pt idx="2">
                  <c:v>0.44</c:v>
                </c:pt>
                <c:pt idx="3">
                  <c:v>0.44</c:v>
                </c:pt>
                <c:pt idx="4">
                  <c:v>0.44</c:v>
                </c:pt>
                <c:pt idx="5">
                  <c:v>0.44</c:v>
                </c:pt>
                <c:pt idx="6">
                  <c:v>0.44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A4-498D-B3BA-A1EB5290221D}"/>
            </c:ext>
          </c:extLst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ŚREDNI WYNIK W WOJEWÓDZTWIE 47%</c:v>
                </c:pt>
              </c:strCache>
            </c:strRef>
          </c:tx>
          <c:spPr>
            <a:ln w="26688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43%</c:v>
                </c:pt>
                <c:pt idx="1">
                  <c:v>MSP-2
43%</c:v>
                </c:pt>
                <c:pt idx="2">
                  <c:v>MSP-3
51%</c:v>
                </c:pt>
                <c:pt idx="3">
                  <c:v>MSP-4
30%</c:v>
                </c:pt>
                <c:pt idx="4">
                  <c:v>MSP-6
37%</c:v>
                </c:pt>
                <c:pt idx="5">
                  <c:v>MSP-7
47%</c:v>
                </c:pt>
                <c:pt idx="6">
                  <c:v>MSP-9
62%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0.47</c:v>
                </c:pt>
                <c:pt idx="1">
                  <c:v>0.47</c:v>
                </c:pt>
                <c:pt idx="2">
                  <c:v>0.47</c:v>
                </c:pt>
                <c:pt idx="3">
                  <c:v>0.47</c:v>
                </c:pt>
                <c:pt idx="4">
                  <c:v>0.47</c:v>
                </c:pt>
                <c:pt idx="5">
                  <c:v>0.47</c:v>
                </c:pt>
                <c:pt idx="6">
                  <c:v>0.47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A4-498D-B3BA-A1EB5290221D}"/>
            </c:ext>
          </c:extLst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ŚREDNI WYNIK W KRAJU 47%</c:v>
                </c:pt>
              </c:strCache>
            </c:strRef>
          </c:tx>
          <c:spPr>
            <a:ln w="26688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43%</c:v>
                </c:pt>
                <c:pt idx="1">
                  <c:v>MSP-2
43%</c:v>
                </c:pt>
                <c:pt idx="2">
                  <c:v>MSP-3
51%</c:v>
                </c:pt>
                <c:pt idx="3">
                  <c:v>MSP-4
30%</c:v>
                </c:pt>
                <c:pt idx="4">
                  <c:v>MSP-6
37%</c:v>
                </c:pt>
                <c:pt idx="5">
                  <c:v>MSP-7
47%</c:v>
                </c:pt>
                <c:pt idx="6">
                  <c:v>MSP-9
62%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  <c:pt idx="0">
                  <c:v>0.47</c:v>
                </c:pt>
                <c:pt idx="1">
                  <c:v>0.47</c:v>
                </c:pt>
                <c:pt idx="2">
                  <c:v>0.47</c:v>
                </c:pt>
                <c:pt idx="3">
                  <c:v>0.47</c:v>
                </c:pt>
                <c:pt idx="4">
                  <c:v>0.47</c:v>
                </c:pt>
                <c:pt idx="5">
                  <c:v>0.47</c:v>
                </c:pt>
                <c:pt idx="6">
                  <c:v>0.47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273236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7323640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0"/>
        <c:lblAlgn val="ctr"/>
        <c:lblOffset val="100"/>
        <c:noMultiLvlLbl val="0"/>
      </c:catAx>
      <c:valAx>
        <c:axId val="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28796367647153087"/>
          <c:y val="0.7792152780232221"/>
          <c:w val="0.37434067205397775"/>
          <c:h val="0.20038160960217055"/>
        </c:manualLayout>
      </c:layout>
      <c:overlay val="0"/>
      <c:spPr>
        <a:noFill/>
        <a:ln w="3336">
          <a:solidFill>
            <a:schemeClr val="tx1"/>
          </a:solidFill>
          <a:prstDash val="solid"/>
        </a:ln>
      </c:spPr>
      <c:txPr>
        <a:bodyPr/>
        <a:lstStyle/>
        <a:p>
          <a:pPr>
            <a:defRPr sz="97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05143418375385"/>
          <c:y val="1.3335746720061064E-2"/>
          <c:w val="0.77851239669421468"/>
          <c:h val="0.647431305258683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ŚREDNI WYNIK W SZKOLE </c:v>
                </c:pt>
              </c:strCache>
            </c:strRef>
          </c:tx>
          <c:spPr>
            <a:gradFill>
              <a:gsLst>
                <a:gs pos="20000">
                  <a:srgbClr val="FFC000"/>
                </a:gs>
                <a:gs pos="80000">
                  <a:srgbClr val="92D050"/>
                </a:gs>
              </a:gsLst>
              <a:lin ang="5400000" scaled="1"/>
            </a:gradFill>
            <a:ln w="26688">
              <a:noFill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MSP-1
62%</c:v>
                </c:pt>
                <c:pt idx="1">
                  <c:v>MSP-2
61%</c:v>
                </c:pt>
                <c:pt idx="2">
                  <c:v>MSP-3
76%</c:v>
                </c:pt>
                <c:pt idx="3">
                  <c:v>MSP-4
50%</c:v>
                </c:pt>
                <c:pt idx="4">
                  <c:v>MSP-6
59%</c:v>
                </c:pt>
                <c:pt idx="5">
                  <c:v>MSP-7
74%</c:v>
                </c:pt>
                <c:pt idx="6">
                  <c:v>MSP-9
79%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0.62</c:v>
                </c:pt>
                <c:pt idx="1">
                  <c:v>0.61</c:v>
                </c:pt>
                <c:pt idx="2">
                  <c:v>0.76</c:v>
                </c:pt>
                <c:pt idx="3">
                  <c:v>0.5</c:v>
                </c:pt>
                <c:pt idx="4">
                  <c:v>0.59</c:v>
                </c:pt>
                <c:pt idx="5">
                  <c:v>0.74</c:v>
                </c:pt>
                <c:pt idx="6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23640"/>
        <c:axId val="1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ŚREDNI WYNIK W MIEŚCIE 66%</c:v>
                </c:pt>
              </c:strCache>
            </c:strRef>
          </c:tx>
          <c:spPr>
            <a:ln w="26688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62%</c:v>
                </c:pt>
                <c:pt idx="1">
                  <c:v>MSP-2
61%</c:v>
                </c:pt>
                <c:pt idx="2">
                  <c:v>MSP-3
76%</c:v>
                </c:pt>
                <c:pt idx="3">
                  <c:v>MSP-4
50%</c:v>
                </c:pt>
                <c:pt idx="4">
                  <c:v>MSP-6
59%</c:v>
                </c:pt>
                <c:pt idx="5">
                  <c:v>MSP-7
74%</c:v>
                </c:pt>
                <c:pt idx="6">
                  <c:v>MSP-9
79%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0.66</c:v>
                </c:pt>
                <c:pt idx="1">
                  <c:v>0.66</c:v>
                </c:pt>
                <c:pt idx="2">
                  <c:v>0.66</c:v>
                </c:pt>
                <c:pt idx="3">
                  <c:v>0.66</c:v>
                </c:pt>
                <c:pt idx="4">
                  <c:v>0.66</c:v>
                </c:pt>
                <c:pt idx="5">
                  <c:v>0.66</c:v>
                </c:pt>
                <c:pt idx="6">
                  <c:v>0.66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A4-498D-B3BA-A1EB5290221D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ŚREDNI WYNIK W POWIECIE 65%</c:v>
                </c:pt>
              </c:strCache>
            </c:strRef>
          </c:tx>
          <c:spPr>
            <a:ln w="26688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62%</c:v>
                </c:pt>
                <c:pt idx="1">
                  <c:v>MSP-2
61%</c:v>
                </c:pt>
                <c:pt idx="2">
                  <c:v>MSP-3
76%</c:v>
                </c:pt>
                <c:pt idx="3">
                  <c:v>MSP-4
50%</c:v>
                </c:pt>
                <c:pt idx="4">
                  <c:v>MSP-6
59%</c:v>
                </c:pt>
                <c:pt idx="5">
                  <c:v>MSP-7
74%</c:v>
                </c:pt>
                <c:pt idx="6">
                  <c:v>MSP-9
79%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0.65</c:v>
                </c:pt>
                <c:pt idx="1">
                  <c:v>0.65</c:v>
                </c:pt>
                <c:pt idx="2">
                  <c:v>0.65</c:v>
                </c:pt>
                <c:pt idx="3">
                  <c:v>0.65</c:v>
                </c:pt>
                <c:pt idx="4">
                  <c:v>0.65</c:v>
                </c:pt>
                <c:pt idx="5">
                  <c:v>0.65</c:v>
                </c:pt>
                <c:pt idx="6">
                  <c:v>0.65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A4-498D-B3BA-A1EB5290221D}"/>
            </c:ext>
          </c:extLst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ŚREDNI WYNIK W WOJEWÓDZTWIE 67%</c:v>
                </c:pt>
              </c:strCache>
            </c:strRef>
          </c:tx>
          <c:spPr>
            <a:ln w="26688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62%</c:v>
                </c:pt>
                <c:pt idx="1">
                  <c:v>MSP-2
61%</c:v>
                </c:pt>
                <c:pt idx="2">
                  <c:v>MSP-3
76%</c:v>
                </c:pt>
                <c:pt idx="3">
                  <c:v>MSP-4
50%</c:v>
                </c:pt>
                <c:pt idx="4">
                  <c:v>MSP-6
59%</c:v>
                </c:pt>
                <c:pt idx="5">
                  <c:v>MSP-7
74%</c:v>
                </c:pt>
                <c:pt idx="6">
                  <c:v>MSP-9
79%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0.67</c:v>
                </c:pt>
                <c:pt idx="1">
                  <c:v>0.67</c:v>
                </c:pt>
                <c:pt idx="2">
                  <c:v>0.67</c:v>
                </c:pt>
                <c:pt idx="3">
                  <c:v>0.67</c:v>
                </c:pt>
                <c:pt idx="4">
                  <c:v>0.67</c:v>
                </c:pt>
                <c:pt idx="5">
                  <c:v>0.67</c:v>
                </c:pt>
                <c:pt idx="6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A4-498D-B3BA-A1EB5290221D}"/>
            </c:ext>
          </c:extLst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ŚREDNI WYNIK W KRAJU 66%</c:v>
                </c:pt>
              </c:strCache>
            </c:strRef>
          </c:tx>
          <c:spPr>
            <a:ln w="26688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62%</c:v>
                </c:pt>
                <c:pt idx="1">
                  <c:v>MSP-2
61%</c:v>
                </c:pt>
                <c:pt idx="2">
                  <c:v>MSP-3
76%</c:v>
                </c:pt>
                <c:pt idx="3">
                  <c:v>MSP-4
50%</c:v>
                </c:pt>
                <c:pt idx="4">
                  <c:v>MSP-6
59%</c:v>
                </c:pt>
                <c:pt idx="5">
                  <c:v>MSP-7
74%</c:v>
                </c:pt>
                <c:pt idx="6">
                  <c:v>MSP-9
79%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  <c:pt idx="0">
                  <c:v>0.66</c:v>
                </c:pt>
                <c:pt idx="1">
                  <c:v>0.66</c:v>
                </c:pt>
                <c:pt idx="2">
                  <c:v>0.66</c:v>
                </c:pt>
                <c:pt idx="3">
                  <c:v>0.66</c:v>
                </c:pt>
                <c:pt idx="4">
                  <c:v>0.66</c:v>
                </c:pt>
                <c:pt idx="5">
                  <c:v>0.66</c:v>
                </c:pt>
                <c:pt idx="6">
                  <c:v>0.66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273236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7323640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0"/>
        <c:lblAlgn val="ctr"/>
        <c:lblOffset val="100"/>
        <c:noMultiLvlLbl val="0"/>
      </c:catAx>
      <c:valAx>
        <c:axId val="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28028318399109597"/>
          <c:y val="0.7792152780232221"/>
          <c:w val="0.38662946002267379"/>
          <c:h val="0.20038160960217055"/>
        </c:manualLayout>
      </c:layout>
      <c:overlay val="0"/>
      <c:spPr>
        <a:noFill/>
        <a:ln w="3336">
          <a:solidFill>
            <a:schemeClr val="tx1"/>
          </a:solidFill>
          <a:prstDash val="solid"/>
        </a:ln>
      </c:spPr>
      <c:txPr>
        <a:bodyPr/>
        <a:lstStyle/>
        <a:p>
          <a:pPr>
            <a:defRPr sz="97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05143418375385"/>
          <c:y val="1.3335746720061064E-2"/>
          <c:w val="0.77851239669421468"/>
          <c:h val="0.647431305258683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ŚREDNI WYNIK W SZKOLE </c:v>
                </c:pt>
              </c:strCache>
            </c:strRef>
          </c:tx>
          <c:spPr>
            <a:gradFill>
              <a:gsLst>
                <a:gs pos="20000">
                  <a:srgbClr val="FFC000"/>
                </a:gs>
                <a:gs pos="80000">
                  <a:srgbClr val="92D050"/>
                </a:gs>
              </a:gsLst>
              <a:lin ang="5400000" scaled="1"/>
            </a:gradFill>
            <a:ln w="26688">
              <a:noFill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MSP-1
-%</c:v>
                </c:pt>
                <c:pt idx="1">
                  <c:v>MSP-2
-%</c:v>
                </c:pt>
                <c:pt idx="2">
                  <c:v>MSP-3
-%</c:v>
                </c:pt>
                <c:pt idx="3">
                  <c:v>MSP-4
-%</c:v>
                </c:pt>
                <c:pt idx="4">
                  <c:v>MSP-6
-%</c:v>
                </c:pt>
                <c:pt idx="5">
                  <c:v>MSP-7
-%</c:v>
                </c:pt>
                <c:pt idx="6">
                  <c:v>MSP-9
-%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23640"/>
        <c:axId val="1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ŚREDNI WYNIK W MIEŚCIE -%</c:v>
                </c:pt>
              </c:strCache>
            </c:strRef>
          </c:tx>
          <c:spPr>
            <a:ln w="26688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-%</c:v>
                </c:pt>
                <c:pt idx="1">
                  <c:v>MSP-2
-%</c:v>
                </c:pt>
                <c:pt idx="2">
                  <c:v>MSP-3
-%</c:v>
                </c:pt>
                <c:pt idx="3">
                  <c:v>MSP-4
-%</c:v>
                </c:pt>
                <c:pt idx="4">
                  <c:v>MSP-6
-%</c:v>
                </c:pt>
                <c:pt idx="5">
                  <c:v>MSP-7
-%</c:v>
                </c:pt>
                <c:pt idx="6">
                  <c:v>MSP-9
-%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A4-498D-B3BA-A1EB5290221D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ŚREDNI WYNIK W POWIECIE 54%</c:v>
                </c:pt>
              </c:strCache>
            </c:strRef>
          </c:tx>
          <c:spPr>
            <a:ln w="26688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-%</c:v>
                </c:pt>
                <c:pt idx="1">
                  <c:v>MSP-2
-%</c:v>
                </c:pt>
                <c:pt idx="2">
                  <c:v>MSP-3
-%</c:v>
                </c:pt>
                <c:pt idx="3">
                  <c:v>MSP-4
-%</c:v>
                </c:pt>
                <c:pt idx="4">
                  <c:v>MSP-6
-%</c:v>
                </c:pt>
                <c:pt idx="5">
                  <c:v>MSP-7
-%</c:v>
                </c:pt>
                <c:pt idx="6">
                  <c:v>MSP-9
-%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0.54</c:v>
                </c:pt>
                <c:pt idx="1">
                  <c:v>0.54</c:v>
                </c:pt>
                <c:pt idx="2">
                  <c:v>0.54</c:v>
                </c:pt>
                <c:pt idx="3">
                  <c:v>0.54</c:v>
                </c:pt>
                <c:pt idx="4">
                  <c:v>0.54</c:v>
                </c:pt>
                <c:pt idx="5">
                  <c:v>0.54</c:v>
                </c:pt>
                <c:pt idx="6">
                  <c:v>0.54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A4-498D-B3BA-A1EB5290221D}"/>
            </c:ext>
          </c:extLst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ŚREDNI WYNIK W WOJEWÓDZTWIE 56%</c:v>
                </c:pt>
              </c:strCache>
            </c:strRef>
          </c:tx>
          <c:spPr>
            <a:ln w="26688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-%</c:v>
                </c:pt>
                <c:pt idx="1">
                  <c:v>MSP-2
-%</c:v>
                </c:pt>
                <c:pt idx="2">
                  <c:v>MSP-3
-%</c:v>
                </c:pt>
                <c:pt idx="3">
                  <c:v>MSP-4
-%</c:v>
                </c:pt>
                <c:pt idx="4">
                  <c:v>MSP-6
-%</c:v>
                </c:pt>
                <c:pt idx="5">
                  <c:v>MSP-7
-%</c:v>
                </c:pt>
                <c:pt idx="6">
                  <c:v>MSP-9
-%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0.56000000000000005</c:v>
                </c:pt>
                <c:pt idx="1">
                  <c:v>0.56000000000000005</c:v>
                </c:pt>
                <c:pt idx="2">
                  <c:v>0.56000000000000005</c:v>
                </c:pt>
                <c:pt idx="3">
                  <c:v>0.56000000000000005</c:v>
                </c:pt>
                <c:pt idx="4">
                  <c:v>0.56000000000000005</c:v>
                </c:pt>
                <c:pt idx="5">
                  <c:v>0.56000000000000005</c:v>
                </c:pt>
                <c:pt idx="6">
                  <c:v>0.56000000000000005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A4-498D-B3BA-A1EB5290221D}"/>
            </c:ext>
          </c:extLst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ŚREDNI WYNIK W KRAJU 49%</c:v>
                </c:pt>
              </c:strCache>
            </c:strRef>
          </c:tx>
          <c:spPr>
            <a:ln w="26688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-%</c:v>
                </c:pt>
                <c:pt idx="1">
                  <c:v>MSP-2
-%</c:v>
                </c:pt>
                <c:pt idx="2">
                  <c:v>MSP-3
-%</c:v>
                </c:pt>
                <c:pt idx="3">
                  <c:v>MSP-4
-%</c:v>
                </c:pt>
                <c:pt idx="4">
                  <c:v>MSP-6
-%</c:v>
                </c:pt>
                <c:pt idx="5">
                  <c:v>MSP-7
-%</c:v>
                </c:pt>
                <c:pt idx="6">
                  <c:v>MSP-9
-%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  <c:pt idx="0">
                  <c:v>0.49</c:v>
                </c:pt>
                <c:pt idx="1">
                  <c:v>0.49</c:v>
                </c:pt>
                <c:pt idx="2">
                  <c:v>0.49</c:v>
                </c:pt>
                <c:pt idx="3">
                  <c:v>0.49</c:v>
                </c:pt>
                <c:pt idx="4">
                  <c:v>0.49</c:v>
                </c:pt>
                <c:pt idx="5">
                  <c:v>0.49</c:v>
                </c:pt>
                <c:pt idx="6">
                  <c:v>0.49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273236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7323640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0"/>
        <c:lblAlgn val="ctr"/>
        <c:lblOffset val="100"/>
        <c:noMultiLvlLbl val="0"/>
      </c:catAx>
      <c:valAx>
        <c:axId val="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28335538098326996"/>
          <c:y val="0.7792152780232221"/>
          <c:w val="0.38048506603832577"/>
          <c:h val="0.20038160960217055"/>
        </c:manualLayout>
      </c:layout>
      <c:overlay val="0"/>
      <c:spPr>
        <a:noFill/>
        <a:ln w="3336">
          <a:solidFill>
            <a:schemeClr val="tx1"/>
          </a:solidFill>
          <a:prstDash val="solid"/>
        </a:ln>
      </c:spPr>
      <c:txPr>
        <a:bodyPr/>
        <a:lstStyle/>
        <a:p>
          <a:pPr>
            <a:defRPr sz="97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1B972-BBC2-4F1E-BE1F-E29751CB0677}" type="datetimeFigureOut">
              <a:rPr lang="pl-PL" smtClean="0"/>
              <a:t>2021-09-27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CEB71-A8AC-4D1F-8663-129964203A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900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4271" y="0"/>
            <a:ext cx="4302231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F18C5-ED34-4FF0-9642-C716139C8B83}" type="datetimeFigureOut">
              <a:rPr lang="pl-PL" smtClean="0"/>
              <a:t>2021-09-27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2823" y="3271382"/>
            <a:ext cx="794258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2231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4271" y="6456219"/>
            <a:ext cx="4302231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B3366-B5C0-4047-834F-C2EA51BD6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1517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3366-B5C0-4047-834F-C2EA51BD6A6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3250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3366-B5C0-4047-834F-C2EA51BD6A6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3766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3366-B5C0-4047-834F-C2EA51BD6A67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8018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3366-B5C0-4047-834F-C2EA51BD6A67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081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2021-09-27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159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2021-09-27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64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2021-09-27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198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2021-09-27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107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2021-09-27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992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2021-09-27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497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2021-09-27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82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2021-09-27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735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2021-09-27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064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2021-09-27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591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2021-09-27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205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accent5">
              <a:lumMod val="20000"/>
              <a:lumOff val="80000"/>
            </a:schemeClr>
          </a:fgClr>
          <a:bgClr>
            <a:schemeClr val="accent4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02CF3-A03C-4E31-835C-107C3DA80710}" type="datetimeFigureOut">
              <a:rPr lang="pl-PL" smtClean="0"/>
              <a:t>2021-09-27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078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70067" y="341312"/>
            <a:ext cx="9144000" cy="781252"/>
          </a:xfrm>
        </p:spPr>
        <p:txBody>
          <a:bodyPr>
            <a:normAutofit fontScale="90000"/>
          </a:bodyPr>
          <a:lstStyle/>
          <a:p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WYNIKI EGZAMINU ÓSMOKLASISTY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KNURÓW 2021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JĘZYK POLSKI</a:t>
            </a:r>
            <a:endParaRPr lang="pl-PL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542336"/>
              </p:ext>
            </p:extLst>
          </p:nvPr>
        </p:nvGraphicFramePr>
        <p:xfrm>
          <a:off x="2209801" y="1122564"/>
          <a:ext cx="8267699" cy="560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10372725" y="6052692"/>
            <a:ext cx="170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Źródło:</a:t>
            </a:r>
          </a:p>
          <a:p>
            <a:r>
              <a:rPr lang="pl-PL" sz="1200" b="1" dirty="0" smtClean="0"/>
              <a:t>OKE Jaworzno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107842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70067" y="341312"/>
            <a:ext cx="9144000" cy="781252"/>
          </a:xfrm>
        </p:spPr>
        <p:txBody>
          <a:bodyPr>
            <a:normAutofit fontScale="90000"/>
          </a:bodyPr>
          <a:lstStyle/>
          <a:p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WYNIKI EGZAMINU ÓSMOKLASISTY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KNURÓW 2021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MATEMATYKA</a:t>
            </a:r>
            <a:endParaRPr lang="pl-PL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35028"/>
              </p:ext>
            </p:extLst>
          </p:nvPr>
        </p:nvGraphicFramePr>
        <p:xfrm>
          <a:off x="2209801" y="1122564"/>
          <a:ext cx="8267699" cy="560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10372725" y="6052692"/>
            <a:ext cx="170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Źródło:</a:t>
            </a:r>
          </a:p>
          <a:p>
            <a:r>
              <a:rPr lang="pl-PL" sz="1200" b="1" dirty="0" smtClean="0"/>
              <a:t>OKE Jaworzno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413251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70067" y="341312"/>
            <a:ext cx="9144000" cy="781252"/>
          </a:xfrm>
        </p:spPr>
        <p:txBody>
          <a:bodyPr>
            <a:normAutofit fontScale="90000"/>
          </a:bodyPr>
          <a:lstStyle/>
          <a:p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WYNIKI EGZAMINU ÓSMOKLASISTY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KNURÓW 2021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JĘZYK ANGIELSKI</a:t>
            </a:r>
            <a:endParaRPr lang="pl-PL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895319"/>
              </p:ext>
            </p:extLst>
          </p:nvPr>
        </p:nvGraphicFramePr>
        <p:xfrm>
          <a:off x="2209801" y="1122564"/>
          <a:ext cx="8267699" cy="560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10372725" y="6052692"/>
            <a:ext cx="170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Źródło:</a:t>
            </a:r>
          </a:p>
          <a:p>
            <a:r>
              <a:rPr lang="pl-PL" sz="1200" b="1" dirty="0" smtClean="0"/>
              <a:t>OKE Jaworzno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399661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70067" y="341312"/>
            <a:ext cx="9144000" cy="781252"/>
          </a:xfrm>
        </p:spPr>
        <p:txBody>
          <a:bodyPr>
            <a:normAutofit fontScale="90000"/>
          </a:bodyPr>
          <a:lstStyle/>
          <a:p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WYNIKI EGZAMINU ÓSMOKLASISTY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KNURÓW 2021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JĘZYK NIEMIECKI</a:t>
            </a:r>
            <a:endParaRPr lang="pl-PL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990806"/>
              </p:ext>
            </p:extLst>
          </p:nvPr>
        </p:nvGraphicFramePr>
        <p:xfrm>
          <a:off x="2209801" y="1122564"/>
          <a:ext cx="8267699" cy="560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10372725" y="6052692"/>
            <a:ext cx="170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Źródło:</a:t>
            </a:r>
          </a:p>
          <a:p>
            <a:r>
              <a:rPr lang="pl-PL" sz="1200" b="1" dirty="0" smtClean="0"/>
              <a:t>OKE Jaworzno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402958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32</Words>
  <Application>Microsoft Office PowerPoint</Application>
  <PresentationFormat>Panoramiczny</PresentationFormat>
  <Paragraphs>16</Paragraphs>
  <Slides>4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WYNIKI EGZAMINU ÓSMOKLASISTY KNURÓW 2021 JĘZYK POLSKI</vt:lpstr>
      <vt:lpstr>WYNIKI EGZAMINU ÓSMOKLASISTY KNURÓW 2021 MATEMATYKA</vt:lpstr>
      <vt:lpstr>WYNIKI EGZAMINU ÓSMOKLASISTY KNURÓW 2021 JĘZYK ANGIELSKI</vt:lpstr>
      <vt:lpstr>WYNIKI EGZAMINU ÓSMOKLASISTY KNURÓW 2021 JĘZYK NIEMIECKI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WYNIKI EGZAMINU GIMNAZJALNEGO KNURÓW 2019 CZĘŚĆ HUMANISTYCZNA – JĘZYK POLSKI</dc:title>
  <dc:creator>Magdalena Kowalaska</dc:creator>
  <cp:lastModifiedBy>Magdalena Kowalaska</cp:lastModifiedBy>
  <cp:revision>34</cp:revision>
  <dcterms:created xsi:type="dcterms:W3CDTF">2019-07-23T06:25:29Z</dcterms:created>
  <dcterms:modified xsi:type="dcterms:W3CDTF">2021-09-27T09:35:18Z</dcterms:modified>
</cp:coreProperties>
</file>