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2" r:id="rId3"/>
    <p:sldId id="263" r:id="rId4"/>
  </p:sldIdLst>
  <p:sldSz cx="12192000" cy="6858000"/>
  <p:notesSz cx="9928225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66"/>
    <a:srgbClr val="FF6600"/>
    <a:srgbClr val="008000"/>
    <a:srgbClr val="FF0066"/>
    <a:srgbClr val="9900FF"/>
    <a:srgbClr val="FF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2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MSP1       63,92 %</c:v>
                </c:pt>
                <c:pt idx="1">
                  <c:v>MSP2
66,97%</c:v>
                </c:pt>
                <c:pt idx="2">
                  <c:v>MSP-3
63,55%</c:v>
                </c:pt>
                <c:pt idx="3">
                  <c:v>MSP-4
65,86%</c:v>
                </c:pt>
                <c:pt idx="4">
                  <c:v>MSP-6
60,95%</c:v>
                </c:pt>
                <c:pt idx="5">
                  <c:v>MSP-7
64,13%</c:v>
                </c:pt>
                <c:pt idx="6">
                  <c:v>MSP-9           68,62%</c:v>
                </c:pt>
              </c:strCache>
            </c:strRef>
          </c:cat>
          <c:val>
            <c:numRef>
              <c:f>Sheet1!$B$2:$H$2</c:f>
              <c:numCache>
                <c:formatCode>0.00%</c:formatCode>
                <c:ptCount val="7"/>
                <c:pt idx="0">
                  <c:v>0.63919999999999999</c:v>
                </c:pt>
                <c:pt idx="1">
                  <c:v>0.66969999999999996</c:v>
                </c:pt>
                <c:pt idx="2">
                  <c:v>0.63549999999999995</c:v>
                </c:pt>
                <c:pt idx="3">
                  <c:v>0.65859999999999996</c:v>
                </c:pt>
                <c:pt idx="4">
                  <c:v>0.60950000000000004</c:v>
                </c:pt>
                <c:pt idx="5">
                  <c:v>0.64129999999999998</c:v>
                </c:pt>
                <c:pt idx="6">
                  <c:v>0.68620000000000003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64,44%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       63,92 %</c:v>
                </c:pt>
                <c:pt idx="1">
                  <c:v>MSP2
66,97%</c:v>
                </c:pt>
                <c:pt idx="2">
                  <c:v>MSP-3
63,55%</c:v>
                </c:pt>
                <c:pt idx="3">
                  <c:v>MSP-4
65,86%</c:v>
                </c:pt>
                <c:pt idx="4">
                  <c:v>MSP-6
60,95%</c:v>
                </c:pt>
                <c:pt idx="5">
                  <c:v>MSP-7
64,13%</c:v>
                </c:pt>
                <c:pt idx="6">
                  <c:v>MSP-9           68,62%</c:v>
                </c:pt>
              </c:strCache>
            </c:strRef>
          </c:cat>
          <c:val>
            <c:numRef>
              <c:f>Sheet1!$B$3:$H$3</c:f>
              <c:numCache>
                <c:formatCode>0.00%</c:formatCode>
                <c:ptCount val="7"/>
                <c:pt idx="0">
                  <c:v>0.64439999999999997</c:v>
                </c:pt>
                <c:pt idx="1">
                  <c:v>0.64439999999999997</c:v>
                </c:pt>
                <c:pt idx="2">
                  <c:v>0.64439999999999997</c:v>
                </c:pt>
                <c:pt idx="3">
                  <c:v>0.64439999999999997</c:v>
                </c:pt>
                <c:pt idx="4">
                  <c:v>0.64439999999999997</c:v>
                </c:pt>
                <c:pt idx="5">
                  <c:v>0.64439999999999997</c:v>
                </c:pt>
                <c:pt idx="6">
                  <c:v>0.64439999999999997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65,85%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       63,92 %</c:v>
                </c:pt>
                <c:pt idx="1">
                  <c:v>MSP2
66,97%</c:v>
                </c:pt>
                <c:pt idx="2">
                  <c:v>MSP-3
63,55%</c:v>
                </c:pt>
                <c:pt idx="3">
                  <c:v>MSP-4
65,86%</c:v>
                </c:pt>
                <c:pt idx="4">
                  <c:v>MSP-6
60,95%</c:v>
                </c:pt>
                <c:pt idx="5">
                  <c:v>MSP-7
64,13%</c:v>
                </c:pt>
                <c:pt idx="6">
                  <c:v>MSP-9           68,62%</c:v>
                </c:pt>
              </c:strCache>
            </c:strRef>
          </c:cat>
          <c:val>
            <c:numRef>
              <c:f>Sheet1!$B$4:$H$4</c:f>
              <c:numCache>
                <c:formatCode>0.00%</c:formatCode>
                <c:ptCount val="7"/>
                <c:pt idx="0">
                  <c:v>0.65849999999999997</c:v>
                </c:pt>
                <c:pt idx="1">
                  <c:v>0.65849999999999997</c:v>
                </c:pt>
                <c:pt idx="2">
                  <c:v>0.65849999999999997</c:v>
                </c:pt>
                <c:pt idx="3">
                  <c:v>0.65849999999999997</c:v>
                </c:pt>
                <c:pt idx="4">
                  <c:v>0.65849999999999997</c:v>
                </c:pt>
                <c:pt idx="5">
                  <c:v>0.65849999999999997</c:v>
                </c:pt>
                <c:pt idx="6">
                  <c:v>0.65849999999999997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65,35%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       63,92 %</c:v>
                </c:pt>
                <c:pt idx="1">
                  <c:v>MSP2
66,97%</c:v>
                </c:pt>
                <c:pt idx="2">
                  <c:v>MSP-3
63,55%</c:v>
                </c:pt>
                <c:pt idx="3">
                  <c:v>MSP-4
65,86%</c:v>
                </c:pt>
                <c:pt idx="4">
                  <c:v>MSP-6
60,95%</c:v>
                </c:pt>
                <c:pt idx="5">
                  <c:v>MSP-7
64,13%</c:v>
                </c:pt>
                <c:pt idx="6">
                  <c:v>MSP-9           68,62%</c:v>
                </c:pt>
              </c:strCache>
            </c:strRef>
          </c:cat>
          <c:val>
            <c:numRef>
              <c:f>Sheet1!$B$5:$H$5</c:f>
              <c:numCache>
                <c:formatCode>0.00%</c:formatCode>
                <c:ptCount val="7"/>
                <c:pt idx="0">
                  <c:v>0.65349999999999997</c:v>
                </c:pt>
                <c:pt idx="1">
                  <c:v>0.65349999999999997</c:v>
                </c:pt>
                <c:pt idx="2">
                  <c:v>0.65349999999999997</c:v>
                </c:pt>
                <c:pt idx="3">
                  <c:v>0.65349999999999997</c:v>
                </c:pt>
                <c:pt idx="4">
                  <c:v>0.65349999999999997</c:v>
                </c:pt>
                <c:pt idx="5">
                  <c:v>0.65349999999999997</c:v>
                </c:pt>
                <c:pt idx="6">
                  <c:v>0.65349999999999997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66%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       63,92 %</c:v>
                </c:pt>
                <c:pt idx="1">
                  <c:v>MSP2
66,97%</c:v>
                </c:pt>
                <c:pt idx="2">
                  <c:v>MSP-3
63,55%</c:v>
                </c:pt>
                <c:pt idx="3">
                  <c:v>MSP-4
65,86%</c:v>
                </c:pt>
                <c:pt idx="4">
                  <c:v>MSP-6
60,95%</c:v>
                </c:pt>
                <c:pt idx="5">
                  <c:v>MSP-7
64,13%</c:v>
                </c:pt>
                <c:pt idx="6">
                  <c:v>MSP-9           68,62%</c:v>
                </c:pt>
              </c:strCache>
            </c:strRef>
          </c:cat>
          <c:val>
            <c:numRef>
              <c:f>Sheet1!$B$6:$H$6</c:f>
              <c:numCache>
                <c:formatCode>0.00%</c:formatCode>
                <c:ptCount val="7"/>
                <c:pt idx="0">
                  <c:v>0.66</c:v>
                </c:pt>
                <c:pt idx="1">
                  <c:v>0.66</c:v>
                </c:pt>
                <c:pt idx="2">
                  <c:v>0.66</c:v>
                </c:pt>
                <c:pt idx="3">
                  <c:v>0.66</c:v>
                </c:pt>
                <c:pt idx="4">
                  <c:v>0.66</c:v>
                </c:pt>
                <c:pt idx="5">
                  <c:v>0.66</c:v>
                </c:pt>
                <c:pt idx="6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642757797544388"/>
          <c:y val="0.7792152780232221"/>
          <c:w val="0.3758767705500648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MSP1      39,87%</c:v>
                </c:pt>
                <c:pt idx="1">
                  <c:v>MSP2
54,85%</c:v>
                </c:pt>
                <c:pt idx="2">
                  <c:v>MSP3
56,36%</c:v>
                </c:pt>
                <c:pt idx="3">
                  <c:v>MSP4
46,00%</c:v>
                </c:pt>
                <c:pt idx="4">
                  <c:v>MSP6
44,11%</c:v>
                </c:pt>
                <c:pt idx="5">
                  <c:v>MSP7
56,07%</c:v>
                </c:pt>
                <c:pt idx="6">
                  <c:v>MSP9
62,00%</c:v>
                </c:pt>
              </c:strCache>
            </c:strRef>
          </c:cat>
          <c:val>
            <c:numRef>
              <c:f>Sheet1!$B$2:$H$2</c:f>
              <c:numCache>
                <c:formatCode>0.00%</c:formatCode>
                <c:ptCount val="7"/>
                <c:pt idx="0">
                  <c:v>0.3987</c:v>
                </c:pt>
                <c:pt idx="1">
                  <c:v>0.54849999999999999</c:v>
                </c:pt>
                <c:pt idx="2">
                  <c:v>0.56359999999999999</c:v>
                </c:pt>
                <c:pt idx="3">
                  <c:v>0.46</c:v>
                </c:pt>
                <c:pt idx="4">
                  <c:v>0.44109999999999999</c:v>
                </c:pt>
                <c:pt idx="5">
                  <c:v>0.56069999999999998</c:v>
                </c:pt>
                <c:pt idx="6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51,29%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      39,87%</c:v>
                </c:pt>
                <c:pt idx="1">
                  <c:v>MSP2
54,85%</c:v>
                </c:pt>
                <c:pt idx="2">
                  <c:v>MSP3
56,36%</c:v>
                </c:pt>
                <c:pt idx="3">
                  <c:v>MSP4
46,00%</c:v>
                </c:pt>
                <c:pt idx="4">
                  <c:v>MSP6
44,11%</c:v>
                </c:pt>
                <c:pt idx="5">
                  <c:v>MSP7
56,07%</c:v>
                </c:pt>
                <c:pt idx="6">
                  <c:v>MSP9
62,00%</c:v>
                </c:pt>
              </c:strCache>
            </c:strRef>
          </c:cat>
          <c:val>
            <c:numRef>
              <c:f>Sheet1!$B$3:$H$3</c:f>
              <c:numCache>
                <c:formatCode>0.00%</c:formatCode>
                <c:ptCount val="7"/>
                <c:pt idx="0">
                  <c:v>0.51290000000000002</c:v>
                </c:pt>
                <c:pt idx="1">
                  <c:v>0.51290000000000002</c:v>
                </c:pt>
                <c:pt idx="2">
                  <c:v>0.51290000000000002</c:v>
                </c:pt>
                <c:pt idx="3">
                  <c:v>0.51290000000000002</c:v>
                </c:pt>
                <c:pt idx="4">
                  <c:v>0.51290000000000002</c:v>
                </c:pt>
                <c:pt idx="5">
                  <c:v>0.51290000000000002</c:v>
                </c:pt>
                <c:pt idx="6">
                  <c:v>0.51290000000000002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52,17%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      39,87%</c:v>
                </c:pt>
                <c:pt idx="1">
                  <c:v>MSP2
54,85%</c:v>
                </c:pt>
                <c:pt idx="2">
                  <c:v>MSP3
56,36%</c:v>
                </c:pt>
                <c:pt idx="3">
                  <c:v>MSP4
46,00%</c:v>
                </c:pt>
                <c:pt idx="4">
                  <c:v>MSP6
44,11%</c:v>
                </c:pt>
                <c:pt idx="5">
                  <c:v>MSP7
56,07%</c:v>
                </c:pt>
                <c:pt idx="6">
                  <c:v>MSP9
62,00%</c:v>
                </c:pt>
              </c:strCache>
            </c:strRef>
          </c:cat>
          <c:val>
            <c:numRef>
              <c:f>Sheet1!$B$4:$H$4</c:f>
              <c:numCache>
                <c:formatCode>0.00%</c:formatCode>
                <c:ptCount val="7"/>
                <c:pt idx="0">
                  <c:v>0.52170000000000005</c:v>
                </c:pt>
                <c:pt idx="1">
                  <c:v>0.52170000000000005</c:v>
                </c:pt>
                <c:pt idx="2">
                  <c:v>0.52170000000000005</c:v>
                </c:pt>
                <c:pt idx="3">
                  <c:v>0.52170000000000005</c:v>
                </c:pt>
                <c:pt idx="4">
                  <c:v>0.52170000000000005</c:v>
                </c:pt>
                <c:pt idx="5">
                  <c:v>0.52170000000000005</c:v>
                </c:pt>
                <c:pt idx="6">
                  <c:v>0.52170000000000005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51,82%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      39,87%</c:v>
                </c:pt>
                <c:pt idx="1">
                  <c:v>MSP2
54,85%</c:v>
                </c:pt>
                <c:pt idx="2">
                  <c:v>MSP3
56,36%</c:v>
                </c:pt>
                <c:pt idx="3">
                  <c:v>MSP4
46,00%</c:v>
                </c:pt>
                <c:pt idx="4">
                  <c:v>MSP6
44,11%</c:v>
                </c:pt>
                <c:pt idx="5">
                  <c:v>MSP7
56,07%</c:v>
                </c:pt>
                <c:pt idx="6">
                  <c:v>MSP9
62,00%</c:v>
                </c:pt>
              </c:strCache>
            </c:strRef>
          </c:cat>
          <c:val>
            <c:numRef>
              <c:f>Sheet1!$B$5:$H$5</c:f>
              <c:numCache>
                <c:formatCode>0.00%</c:formatCode>
                <c:ptCount val="7"/>
                <c:pt idx="0">
                  <c:v>0.51819999999999999</c:v>
                </c:pt>
                <c:pt idx="1">
                  <c:v>0.51819999999999999</c:v>
                </c:pt>
                <c:pt idx="2">
                  <c:v>0.51819999999999999</c:v>
                </c:pt>
                <c:pt idx="3">
                  <c:v>0.51819999999999999</c:v>
                </c:pt>
                <c:pt idx="4">
                  <c:v>0.51819999999999999</c:v>
                </c:pt>
                <c:pt idx="5">
                  <c:v>0.51819999999999999</c:v>
                </c:pt>
                <c:pt idx="6">
                  <c:v>0.51819999999999999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53,00%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      39,87%</c:v>
                </c:pt>
                <c:pt idx="1">
                  <c:v>MSP2
54,85%</c:v>
                </c:pt>
                <c:pt idx="2">
                  <c:v>MSP3
56,36%</c:v>
                </c:pt>
                <c:pt idx="3">
                  <c:v>MSP4
46,00%</c:v>
                </c:pt>
                <c:pt idx="4">
                  <c:v>MSP6
44,11%</c:v>
                </c:pt>
                <c:pt idx="5">
                  <c:v>MSP7
56,07%</c:v>
                </c:pt>
                <c:pt idx="6">
                  <c:v>MSP9
62,00%</c:v>
                </c:pt>
              </c:strCache>
            </c:strRef>
          </c:cat>
          <c:val>
            <c:numRef>
              <c:f>Sheet1!$B$6:$H$6</c:f>
              <c:numCache>
                <c:formatCode>0.00%</c:formatCode>
                <c:ptCount val="7"/>
                <c:pt idx="0">
                  <c:v>0.53</c:v>
                </c:pt>
                <c:pt idx="1">
                  <c:v>0.53</c:v>
                </c:pt>
                <c:pt idx="2">
                  <c:v>0.53</c:v>
                </c:pt>
                <c:pt idx="3">
                  <c:v>0.53</c:v>
                </c:pt>
                <c:pt idx="4">
                  <c:v>0.53</c:v>
                </c:pt>
                <c:pt idx="5">
                  <c:v>0.53</c:v>
                </c:pt>
                <c:pt idx="6">
                  <c:v>0.53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796367647153087"/>
          <c:y val="0.7792152780232221"/>
          <c:w val="0.37434067205397775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5143418375385"/>
          <c:y val="1.3335746720061064E-2"/>
          <c:w val="0.77851239669421468"/>
          <c:h val="0.6474313052586835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ŚREDNI WYNIK W SZKOLE </c:v>
                </c:pt>
              </c:strCache>
            </c:strRef>
          </c:tx>
          <c:spPr>
            <a:gradFill>
              <a:gsLst>
                <a:gs pos="20000">
                  <a:srgbClr val="FFC000"/>
                </a:gs>
                <a:gs pos="80000">
                  <a:srgbClr val="92D050"/>
                </a:gs>
              </a:gsLst>
              <a:lin ang="5400000" scaled="1"/>
            </a:gradFill>
            <a:ln w="26688">
              <a:noFill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MSP1
64,51%</c:v>
                </c:pt>
                <c:pt idx="1">
                  <c:v>MSP2
71,90%</c:v>
                </c:pt>
                <c:pt idx="2">
                  <c:v>MSP3
61,09%</c:v>
                </c:pt>
                <c:pt idx="3">
                  <c:v>MSP4
63,00%</c:v>
                </c:pt>
                <c:pt idx="4">
                  <c:v>MSP6
62,21%</c:v>
                </c:pt>
                <c:pt idx="5">
                  <c:v>MSP7
69,65%</c:v>
                </c:pt>
                <c:pt idx="6">
                  <c:v>MSP9
72,72%</c:v>
                </c:pt>
              </c:strCache>
            </c:strRef>
          </c:cat>
          <c:val>
            <c:numRef>
              <c:f>Sheet1!$B$2:$H$2</c:f>
              <c:numCache>
                <c:formatCode>0.00%</c:formatCode>
                <c:ptCount val="7"/>
                <c:pt idx="0">
                  <c:v>0.64510000000000001</c:v>
                </c:pt>
                <c:pt idx="1">
                  <c:v>0.71899999999999997</c:v>
                </c:pt>
                <c:pt idx="2">
                  <c:v>0.6109</c:v>
                </c:pt>
                <c:pt idx="3">
                  <c:v>0.63</c:v>
                </c:pt>
                <c:pt idx="4">
                  <c:v>0.62209999999999999</c:v>
                </c:pt>
                <c:pt idx="5">
                  <c:v>0.69650000000000001</c:v>
                </c:pt>
                <c:pt idx="6">
                  <c:v>0.72719999999999996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23640"/>
        <c:axId val="1"/>
      </c:barChart>
      <c:lineChart>
        <c:grouping val="standard"/>
        <c:varyColors val="0"/>
        <c:ser>
          <c:idx val="0"/>
          <c:order val="1"/>
          <c:tx>
            <c:strRef>
              <c:f>Sheet1!$A$3</c:f>
              <c:strCache>
                <c:ptCount val="1"/>
                <c:pt idx="0">
                  <c:v>ŚREDNI WYNIK W MIEŚCIE 67,74%</c:v>
                </c:pt>
              </c:strCache>
            </c:strRef>
          </c:tx>
          <c:spPr>
            <a:ln w="26688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
64,51%</c:v>
                </c:pt>
                <c:pt idx="1">
                  <c:v>MSP2
71,90%</c:v>
                </c:pt>
                <c:pt idx="2">
                  <c:v>MSP3
61,09%</c:v>
                </c:pt>
                <c:pt idx="3">
                  <c:v>MSP4
63,00%</c:v>
                </c:pt>
                <c:pt idx="4">
                  <c:v>MSP6
62,21%</c:v>
                </c:pt>
                <c:pt idx="5">
                  <c:v>MSP7
69,65%</c:v>
                </c:pt>
                <c:pt idx="6">
                  <c:v>MSP9
72,72%</c:v>
                </c:pt>
              </c:strCache>
            </c:strRef>
          </c:cat>
          <c:val>
            <c:numRef>
              <c:f>Sheet1!$B$3:$H$3</c:f>
              <c:numCache>
                <c:formatCode>0.00%</c:formatCode>
                <c:ptCount val="7"/>
                <c:pt idx="0">
                  <c:v>0.6774</c:v>
                </c:pt>
                <c:pt idx="1">
                  <c:v>0.6774</c:v>
                </c:pt>
                <c:pt idx="2">
                  <c:v>0.6774</c:v>
                </c:pt>
                <c:pt idx="3">
                  <c:v>0.6774</c:v>
                </c:pt>
                <c:pt idx="4">
                  <c:v>0.6774</c:v>
                </c:pt>
                <c:pt idx="5">
                  <c:v>0.6774</c:v>
                </c:pt>
                <c:pt idx="6">
                  <c:v>0.6774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A4-498D-B3BA-A1EB5290221D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ŚREDNI WYNIK W POWIECIE 66,58%</c:v>
                </c:pt>
              </c:strCache>
            </c:strRef>
          </c:tx>
          <c:spPr>
            <a:ln w="26688">
              <a:solidFill>
                <a:srgbClr val="993366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
64,51%</c:v>
                </c:pt>
                <c:pt idx="1">
                  <c:v>MSP2
71,90%</c:v>
                </c:pt>
                <c:pt idx="2">
                  <c:v>MSP3
61,09%</c:v>
                </c:pt>
                <c:pt idx="3">
                  <c:v>MSP4
63,00%</c:v>
                </c:pt>
                <c:pt idx="4">
                  <c:v>MSP6
62,21%</c:v>
                </c:pt>
                <c:pt idx="5">
                  <c:v>MSP7
69,65%</c:v>
                </c:pt>
                <c:pt idx="6">
                  <c:v>MSP9
72,72%</c:v>
                </c:pt>
              </c:strCache>
            </c:strRef>
          </c:cat>
          <c:val>
            <c:numRef>
              <c:f>Sheet1!$B$4:$H$4</c:f>
              <c:numCache>
                <c:formatCode>0.00%</c:formatCode>
                <c:ptCount val="7"/>
                <c:pt idx="0">
                  <c:v>0.66579999999999995</c:v>
                </c:pt>
                <c:pt idx="1">
                  <c:v>0.66579999999999995</c:v>
                </c:pt>
                <c:pt idx="2">
                  <c:v>0.66579999999999995</c:v>
                </c:pt>
                <c:pt idx="3">
                  <c:v>0.66579999999999995</c:v>
                </c:pt>
                <c:pt idx="4">
                  <c:v>0.66579999999999995</c:v>
                </c:pt>
                <c:pt idx="5">
                  <c:v>0.66579999999999995</c:v>
                </c:pt>
                <c:pt idx="6">
                  <c:v>0.66579999999999995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A4-498D-B3BA-A1EB5290221D}"/>
            </c:ext>
          </c:extLst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ŚREDNI WYNIK W WOJEWÓDZTWIE 65,97%</c:v>
                </c:pt>
              </c:strCache>
            </c:strRef>
          </c:tx>
          <c:spPr>
            <a:ln w="26688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
64,51%</c:v>
                </c:pt>
                <c:pt idx="1">
                  <c:v>MSP2
71,90%</c:v>
                </c:pt>
                <c:pt idx="2">
                  <c:v>MSP3
61,09%</c:v>
                </c:pt>
                <c:pt idx="3">
                  <c:v>MSP4
63,00%</c:v>
                </c:pt>
                <c:pt idx="4">
                  <c:v>MSP6
62,21%</c:v>
                </c:pt>
                <c:pt idx="5">
                  <c:v>MSP7
69,65%</c:v>
                </c:pt>
                <c:pt idx="6">
                  <c:v>MSP9
72,72%</c:v>
                </c:pt>
              </c:strCache>
            </c:strRef>
          </c:cat>
          <c:val>
            <c:numRef>
              <c:f>Sheet1!$B$5:$H$5</c:f>
              <c:numCache>
                <c:formatCode>0.00%</c:formatCode>
                <c:ptCount val="7"/>
                <c:pt idx="0">
                  <c:v>0.65969999999999995</c:v>
                </c:pt>
                <c:pt idx="1">
                  <c:v>0.65969999999999995</c:v>
                </c:pt>
                <c:pt idx="2">
                  <c:v>0.65969999999999995</c:v>
                </c:pt>
                <c:pt idx="3">
                  <c:v>0.65969999999999995</c:v>
                </c:pt>
                <c:pt idx="4">
                  <c:v>0.65969999999999995</c:v>
                </c:pt>
                <c:pt idx="5">
                  <c:v>0.65969999999999995</c:v>
                </c:pt>
                <c:pt idx="6">
                  <c:v>0.65969999999999995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A4-498D-B3BA-A1EB5290221D}"/>
            </c:ext>
          </c:extLst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ŚREDNI WYNIK W KRAJU 66,00%</c:v>
                </c:pt>
              </c:strCache>
            </c:strRef>
          </c:tx>
          <c:spPr>
            <a:ln w="26688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strRef>
              <c:f>Sheet1!$B$1:$H$1</c:f>
              <c:strCache>
                <c:ptCount val="7"/>
                <c:pt idx="0">
                  <c:v>MSP1
64,51%</c:v>
                </c:pt>
                <c:pt idx="1">
                  <c:v>MSP2
71,90%</c:v>
                </c:pt>
                <c:pt idx="2">
                  <c:v>MSP3
61,09%</c:v>
                </c:pt>
                <c:pt idx="3">
                  <c:v>MSP4
63,00%</c:v>
                </c:pt>
                <c:pt idx="4">
                  <c:v>MSP6
62,21%</c:v>
                </c:pt>
                <c:pt idx="5">
                  <c:v>MSP7
69,65%</c:v>
                </c:pt>
                <c:pt idx="6">
                  <c:v>MSP9
72,72%</c:v>
                </c:pt>
              </c:strCache>
            </c:strRef>
          </c:cat>
          <c:val>
            <c:numRef>
              <c:f>Sheet1!$B$6:$H$6</c:f>
              <c:numCache>
                <c:formatCode>0.00%</c:formatCode>
                <c:ptCount val="7"/>
                <c:pt idx="0">
                  <c:v>0.66</c:v>
                </c:pt>
                <c:pt idx="1">
                  <c:v>0.66</c:v>
                </c:pt>
                <c:pt idx="2">
                  <c:v>0.66</c:v>
                </c:pt>
                <c:pt idx="3">
                  <c:v>0.66</c:v>
                </c:pt>
                <c:pt idx="4">
                  <c:v>0.66</c:v>
                </c:pt>
                <c:pt idx="5">
                  <c:v>0.66</c:v>
                </c:pt>
                <c:pt idx="6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A4-498D-B3BA-A1EB529022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1273236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6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"/>
        <c:crossesAt val="0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"/>
        </c:scaling>
        <c:delete val="0"/>
        <c:axPos val="l"/>
        <c:numFmt formatCode="0%" sourceLinked="0"/>
        <c:majorTickMark val="cross"/>
        <c:minorTickMark val="none"/>
        <c:tickLblPos val="nextTo"/>
        <c:spPr>
          <a:ln w="33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7323640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0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3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28028318399109597"/>
          <c:y val="0.7792152780232221"/>
          <c:w val="0.38662946002267379"/>
          <c:h val="0.20038160960217055"/>
        </c:manualLayout>
      </c:layout>
      <c:overlay val="0"/>
      <c:spPr>
        <a:noFill/>
        <a:ln w="3336">
          <a:solidFill>
            <a:schemeClr val="tx1"/>
          </a:solidFill>
          <a:prstDash val="solid"/>
        </a:ln>
      </c:spPr>
      <c:txPr>
        <a:bodyPr/>
        <a:lstStyle/>
        <a:p>
          <a:pPr>
            <a:defRPr sz="97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1B972-BBC2-4F1E-BE1F-E29751CB0677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CEB71-A8AC-4D1F-8663-129964203A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00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F18C5-ED34-4FF0-9642-C716139C8B83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823" y="3271382"/>
            <a:ext cx="794258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B3366-B5C0-4047-834F-C2EA51BD6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517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325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76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B3366-B5C0-4047-834F-C2EA51BD6A6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8018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59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64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98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07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992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9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82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35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064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91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205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2CF3-A03C-4E31-835C-107C3DA80710}" type="datetimeFigureOut">
              <a:rPr lang="pl-PL" smtClean="0"/>
              <a:t>2023-07-14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9DD55-1F58-4461-8282-8A66643D10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078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2023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POLSKI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505479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10784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2023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MATEMATYKA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979457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41325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70067" y="341312"/>
            <a:ext cx="9144000" cy="781252"/>
          </a:xfrm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WYNIKI EGZAMINU ÓSMOKLASISTY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KNURÓW 2023</a:t>
            </a:r>
            <a:b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JĘZYK ANGIELSKI</a:t>
            </a:r>
            <a:endParaRPr lang="pl-PL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955917"/>
              </p:ext>
            </p:extLst>
          </p:nvPr>
        </p:nvGraphicFramePr>
        <p:xfrm>
          <a:off x="2209801" y="1122564"/>
          <a:ext cx="8267699" cy="560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9"/>
          <p:cNvSpPr txBox="1"/>
          <p:nvPr/>
        </p:nvSpPr>
        <p:spPr>
          <a:xfrm>
            <a:off x="10372725" y="6052692"/>
            <a:ext cx="1704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Źródło:</a:t>
            </a:r>
          </a:p>
          <a:p>
            <a:r>
              <a:rPr lang="pl-PL" sz="1200" b="1" dirty="0" smtClean="0"/>
              <a:t>OKE Jaworzno</a:t>
            </a:r>
            <a:endParaRPr lang="pl-PL" sz="1200" b="1" dirty="0"/>
          </a:p>
        </p:txBody>
      </p:sp>
    </p:spTree>
    <p:extLst>
      <p:ext uri="{BB962C8B-B14F-4D97-AF65-F5344CB8AC3E}">
        <p14:creationId xmlns:p14="http://schemas.microsoft.com/office/powerpoint/2010/main" val="399661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24</Words>
  <Application>Microsoft Office PowerPoint</Application>
  <PresentationFormat>Panoramiczny</PresentationFormat>
  <Paragraphs>12</Paragraphs>
  <Slides>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Motyw pakietu Office</vt:lpstr>
      <vt:lpstr>WYNIKI EGZAMINU ÓSMOKLASISTY KNURÓW 2023 JĘZYK POLSKI</vt:lpstr>
      <vt:lpstr>WYNIKI EGZAMINU ÓSMOKLASISTY KNURÓW 2023 MATEMATYKA</vt:lpstr>
      <vt:lpstr>WYNIKI EGZAMINU ÓSMOKLASISTY KNURÓW 2023 JĘZYK ANGIELSKI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WYNIKI EGZAMINU GIMNAZJALNEGO KNURÓW 2019 CZĘŚĆ HUMANISTYCZNA – JĘZYK POLSKI</dc:title>
  <dc:creator>Magdalena Kowalaska</dc:creator>
  <cp:lastModifiedBy>Monika Skupień</cp:lastModifiedBy>
  <cp:revision>42</cp:revision>
  <dcterms:created xsi:type="dcterms:W3CDTF">2019-07-23T06:25:29Z</dcterms:created>
  <dcterms:modified xsi:type="dcterms:W3CDTF">2023-07-14T06:08:31Z</dcterms:modified>
</cp:coreProperties>
</file>